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ef1d01583_0_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1ef1d01583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ef1d01583_1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1ef1d01583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1ef1d0158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11ef1d01583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1ef1d0158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11ef1d01583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db96032cf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db96032c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db96032cf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db96032c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ef1d0158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11ef1d01583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ef1d01583_0_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ef1d0158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da5ebea5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11da5ebea53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db96032cf_0_1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1db96032c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>
  <p:cSld name="Slide de títul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 txBox="1"/>
          <p:nvPr>
            <p:ph type="title"/>
          </p:nvPr>
        </p:nvSpPr>
        <p:spPr>
          <a:xfrm>
            <a:off x="347623" y="1506433"/>
            <a:ext cx="8426083" cy="669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2"/>
          <p:cNvSpPr txBox="1"/>
          <p:nvPr>
            <p:ph idx="1" type="body"/>
          </p:nvPr>
        </p:nvSpPr>
        <p:spPr>
          <a:xfrm>
            <a:off x="355600" y="2176463"/>
            <a:ext cx="8387878" cy="287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2" type="body"/>
          </p:nvPr>
        </p:nvSpPr>
        <p:spPr>
          <a:xfrm>
            <a:off x="364417" y="2517789"/>
            <a:ext cx="8379061" cy="287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texto">
  <p:cSld name="Imagem com texto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/>
          <p:nvPr>
            <p:ph idx="2" type="pic"/>
          </p:nvPr>
        </p:nvSpPr>
        <p:spPr>
          <a:xfrm>
            <a:off x="629841" y="1944895"/>
            <a:ext cx="3740146" cy="39376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3200"/>
              <a:buFont typeface="Arial"/>
              <a:buNone/>
              <a:defRPr sz="32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1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4400"/>
              <a:buFont typeface="Arial"/>
              <a:buNone/>
              <a:defRPr b="1" sz="44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4593514" y="1944895"/>
            <a:ext cx="3921835" cy="39376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>
  <p:cSld name="Somente título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>
  <p:cSld name="Duas Partes de Conteúdo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" name="Google Shape;14;p4"/>
          <p:cNvSpPr txBox="1"/>
          <p:nvPr>
            <p:ph idx="1" type="body"/>
          </p:nvPr>
        </p:nvSpPr>
        <p:spPr>
          <a:xfrm>
            <a:off x="628650" y="1631982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">
  <p:cSld name="Slide em branco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>
  <p:cSld name="Conteúdo com Legenda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6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3200"/>
              <a:buFont typeface="Arial"/>
              <a:buNone/>
              <a:defRPr b="1" sz="32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6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6"/>
          <p:cNvSpPr/>
          <p:nvPr>
            <p:ph idx="2" type="pic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3200"/>
              <a:buFont typeface="Arial"/>
              <a:buNone/>
              <a:defRPr sz="32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">
  <p:cSld name="Layout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/>
          <p:nvPr>
            <p:ph idx="1" type="body"/>
          </p:nvPr>
        </p:nvSpPr>
        <p:spPr>
          <a:xfrm>
            <a:off x="193637" y="1398588"/>
            <a:ext cx="8756726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None/>
              <a:defRPr b="1" sz="20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7"/>
          <p:cNvSpPr txBox="1"/>
          <p:nvPr>
            <p:ph idx="2" type="body"/>
          </p:nvPr>
        </p:nvSpPr>
        <p:spPr>
          <a:xfrm>
            <a:off x="193637" y="1905992"/>
            <a:ext cx="8756727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sz="16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7"/>
          <p:cNvSpPr txBox="1"/>
          <p:nvPr>
            <p:ph idx="3" type="body"/>
          </p:nvPr>
        </p:nvSpPr>
        <p:spPr>
          <a:xfrm>
            <a:off x="193636" y="2284300"/>
            <a:ext cx="8756727" cy="3618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sz="16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7"/>
          <p:cNvSpPr txBox="1"/>
          <p:nvPr>
            <p:ph idx="4" type="body"/>
          </p:nvPr>
        </p:nvSpPr>
        <p:spPr>
          <a:xfrm>
            <a:off x="193636" y="2667694"/>
            <a:ext cx="8756727" cy="2583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0" sz="16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uas Partes de Conteúdo" type="twoObj">
  <p:cSld name="TWO_OBJECT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4400"/>
              <a:buFont typeface="Arial"/>
              <a:buNone/>
              <a:defRPr b="1" sz="44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" name="Google Shape;27;p8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8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4400"/>
              <a:buFont typeface="Arial"/>
              <a:buNone/>
              <a:defRPr b="1" sz="44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Google Shape;31;p9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2400"/>
              <a:buFont typeface="Arial"/>
              <a:buNone/>
              <a:defRPr b="1" sz="24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9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idx="3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2400"/>
              <a:buFont typeface="Arial"/>
              <a:buNone/>
              <a:defRPr b="1" sz="24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9"/>
          <p:cNvSpPr txBox="1"/>
          <p:nvPr>
            <p:ph idx="4" type="body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nteúdo com Legenda">
  <p:cSld name="1_Conteúdo com Legenda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title"/>
          </p:nvPr>
        </p:nvSpPr>
        <p:spPr>
          <a:xfrm>
            <a:off x="5567363" y="449263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3200"/>
              <a:buFont typeface="Arial"/>
              <a:buNone/>
              <a:defRPr b="1" sz="32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7" name="Google Shape;37;p10"/>
          <p:cNvSpPr txBox="1"/>
          <p:nvPr>
            <p:ph idx="1" type="body"/>
          </p:nvPr>
        </p:nvSpPr>
        <p:spPr>
          <a:xfrm>
            <a:off x="5567363" y="2049463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10"/>
          <p:cNvSpPr/>
          <p:nvPr>
            <p:ph idx="2" type="pic"/>
          </p:nvPr>
        </p:nvSpPr>
        <p:spPr>
          <a:xfrm>
            <a:off x="563278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3200"/>
              <a:buFont typeface="Arial"/>
              <a:buNone/>
              <a:defRPr sz="3200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75818B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2" Type="http://schemas.openxmlformats.org/officeDocument/2006/relationships/image" Target="../media/image12.png"/><Relationship Id="rId9" Type="http://schemas.openxmlformats.org/officeDocument/2006/relationships/image" Target="../media/image9.png"/><Relationship Id="rId5" Type="http://schemas.openxmlformats.org/officeDocument/2006/relationships/hyperlink" Target="https://medium.com/augmented-startups/deepsort-deep-learning-applied-to-object-tracking-924f59f99104" TargetMode="External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hyperlink" Target="https://www.cs.cmu.edu/~rsalakhu/papers/oneshot1.pdf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gif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type="title"/>
          </p:nvPr>
        </p:nvSpPr>
        <p:spPr>
          <a:xfrm>
            <a:off x="347623" y="1506433"/>
            <a:ext cx="8426083" cy="669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4400"/>
              <a:buFont typeface="Arial"/>
              <a:buNone/>
            </a:pPr>
            <a:r>
              <a:rPr lang="pt-BR"/>
              <a:t>Tracking de Pessoas</a:t>
            </a:r>
            <a:endParaRPr/>
          </a:p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355600" y="2232612"/>
            <a:ext cx="8387878" cy="2871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1800"/>
              <a:buNone/>
            </a:pPr>
            <a:r>
              <a:rPr b="1" lang="pt-BR" sz="1800"/>
              <a:t>Matheus Lenzi e Pedro Lenzi</a:t>
            </a:r>
            <a:endParaRPr b="1" sz="1800"/>
          </a:p>
        </p:txBody>
      </p:sp>
      <p:sp>
        <p:nvSpPr>
          <p:cNvPr id="49" name="Google Shape;49;p12"/>
          <p:cNvSpPr txBox="1"/>
          <p:nvPr>
            <p:ph idx="2" type="body"/>
          </p:nvPr>
        </p:nvSpPr>
        <p:spPr>
          <a:xfrm>
            <a:off x="0" y="2557900"/>
            <a:ext cx="87435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1600"/>
              <a:buNone/>
            </a:pPr>
            <a:r>
              <a:rPr lang="pt-BR"/>
              <a:t>Reconhecimento de Padrões</a:t>
            </a:r>
            <a:r>
              <a:rPr lang="pt-BR"/>
              <a:t> | Departamento de Informática e Estatística | Centro Tecnológico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100" y="952133"/>
            <a:ext cx="6192150" cy="495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1"/>
          <p:cNvSpPr/>
          <p:nvPr/>
        </p:nvSpPr>
        <p:spPr>
          <a:xfrm>
            <a:off x="2702125" y="443617"/>
            <a:ext cx="37401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75818B"/>
                </a:solidFill>
              </a:rPr>
              <a:t>Visão Clássica</a:t>
            </a:r>
            <a:endParaRPr sz="3200">
              <a:solidFill>
                <a:srgbClr val="75818B"/>
              </a:solidFill>
            </a:endParaRPr>
          </a:p>
        </p:txBody>
      </p:sp>
      <p:sp>
        <p:nvSpPr>
          <p:cNvPr id="180" name="Google Shape;180;p21"/>
          <p:cNvSpPr txBox="1"/>
          <p:nvPr>
            <p:ph idx="1" type="body"/>
          </p:nvPr>
        </p:nvSpPr>
        <p:spPr>
          <a:xfrm>
            <a:off x="4566425" y="5905850"/>
            <a:ext cx="31017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/>
              <a:t>Detecção por Contornos</a:t>
            </a:r>
            <a:endParaRPr/>
          </a:p>
        </p:txBody>
      </p:sp>
      <p:sp>
        <p:nvSpPr>
          <p:cNvPr id="181" name="Google Shape;181;p21"/>
          <p:cNvSpPr txBox="1"/>
          <p:nvPr>
            <p:ph idx="2" type="body"/>
          </p:nvPr>
        </p:nvSpPr>
        <p:spPr>
          <a:xfrm>
            <a:off x="1476225" y="5905850"/>
            <a:ext cx="31017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/>
              <a:t>Componente Conexa</a:t>
            </a:r>
            <a:endParaRPr/>
          </a:p>
        </p:txBody>
      </p:sp>
      <p:sp>
        <p:nvSpPr>
          <p:cNvPr id="182" name="Google Shape;182;p21"/>
          <p:cNvSpPr txBox="1"/>
          <p:nvPr/>
        </p:nvSpPr>
        <p:spPr>
          <a:xfrm>
            <a:off x="77250" y="5945600"/>
            <a:ext cx="13989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Os autores.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100" y="952125"/>
            <a:ext cx="6150344" cy="495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2"/>
          <p:cNvSpPr/>
          <p:nvPr/>
        </p:nvSpPr>
        <p:spPr>
          <a:xfrm>
            <a:off x="2702125" y="443617"/>
            <a:ext cx="37401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75818B"/>
                </a:solidFill>
              </a:rPr>
              <a:t>Rede Neurais</a:t>
            </a:r>
            <a:endParaRPr sz="3200">
              <a:solidFill>
                <a:srgbClr val="75818B"/>
              </a:solidFill>
            </a:endParaRPr>
          </a:p>
        </p:txBody>
      </p:sp>
      <p:sp>
        <p:nvSpPr>
          <p:cNvPr id="189" name="Google Shape;189;p22"/>
          <p:cNvSpPr txBox="1"/>
          <p:nvPr>
            <p:ph idx="1" type="body"/>
          </p:nvPr>
        </p:nvSpPr>
        <p:spPr>
          <a:xfrm>
            <a:off x="1517775" y="5905850"/>
            <a:ext cx="61503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/>
              <a:t>Detecção</a:t>
            </a:r>
            <a:endParaRPr/>
          </a:p>
        </p:txBody>
      </p:sp>
      <p:sp>
        <p:nvSpPr>
          <p:cNvPr id="190" name="Google Shape;190;p22"/>
          <p:cNvSpPr txBox="1"/>
          <p:nvPr/>
        </p:nvSpPr>
        <p:spPr>
          <a:xfrm>
            <a:off x="77250" y="5945600"/>
            <a:ext cx="13989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Os autores.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>
            <p:ph type="title"/>
          </p:nvPr>
        </p:nvSpPr>
        <p:spPr>
          <a:xfrm>
            <a:off x="628650" y="365125"/>
            <a:ext cx="7886700" cy="7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4400"/>
              <a:buFont typeface="Arial"/>
              <a:buNone/>
            </a:pPr>
            <a:r>
              <a:rPr lang="pt-BR"/>
              <a:t>Limitações &amp; Problemas</a:t>
            </a:r>
            <a:endParaRPr/>
          </a:p>
        </p:txBody>
      </p:sp>
      <p:sp>
        <p:nvSpPr>
          <p:cNvPr id="196" name="Google Shape;196;p23"/>
          <p:cNvSpPr txBox="1"/>
          <p:nvPr>
            <p:ph idx="1" type="body"/>
          </p:nvPr>
        </p:nvSpPr>
        <p:spPr>
          <a:xfrm>
            <a:off x="628650" y="1065925"/>
            <a:ext cx="7886700" cy="32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t-BR" sz="2000">
                <a:solidFill>
                  <a:schemeClr val="dk1"/>
                </a:solidFill>
              </a:rPr>
              <a:t>Visão Computacional Clássica: Uma das primeiras limitações encontradas é o fato de vários dos parâmetros (limiar, “kernel” de abertura e fechamento, etc.) para se ter uma detecção bem sucedida serem </a:t>
            </a:r>
            <a:r>
              <a:rPr b="1" lang="pt-BR" sz="2000">
                <a:solidFill>
                  <a:schemeClr val="dk1"/>
                </a:solidFill>
              </a:rPr>
              <a:t>fixos (“hard-coded”)</a:t>
            </a:r>
            <a:r>
              <a:rPr lang="pt-BR" sz="2000">
                <a:solidFill>
                  <a:schemeClr val="dk1"/>
                </a:solidFill>
              </a:rPr>
              <a:t> no código com base nas imagens de referências que foram escolhidas e nos testes feitos. Com uma </a:t>
            </a:r>
            <a:r>
              <a:rPr b="1" lang="pt-BR" sz="2000">
                <a:solidFill>
                  <a:schemeClr val="dk1"/>
                </a:solidFill>
              </a:rPr>
              <a:t>alteração na condição</a:t>
            </a:r>
            <a:r>
              <a:rPr lang="pt-BR" sz="2000">
                <a:solidFill>
                  <a:schemeClr val="dk1"/>
                </a:solidFill>
              </a:rPr>
              <a:t> da captura das imagens, como uma mudança de luminosidade ou na posição da câmera, por exemplo, a detecção não pode ser garantida.  O problema do rastreio de objetos, no caso pessoas, com </a:t>
            </a:r>
            <a:r>
              <a:rPr b="1" lang="pt-BR" sz="2000">
                <a:solidFill>
                  <a:schemeClr val="dk1"/>
                </a:solidFill>
              </a:rPr>
              <a:t>oclusão total ou parcial</a:t>
            </a:r>
            <a:r>
              <a:rPr lang="pt-BR" sz="2000">
                <a:solidFill>
                  <a:schemeClr val="dk1"/>
                </a:solidFill>
              </a:rPr>
              <a:t> também não foi conseguido superar com visão clássica e uma única câmera. </a:t>
            </a:r>
            <a:endParaRPr sz="2000"/>
          </a:p>
          <a:p>
            <a:pPr indent="0" lvl="0" marL="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628650" y="365125"/>
            <a:ext cx="7886700" cy="7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4400"/>
              <a:buFont typeface="Arial"/>
              <a:buNone/>
            </a:pPr>
            <a:r>
              <a:rPr lang="pt-BR"/>
              <a:t>Limitações &amp; Problemas</a:t>
            </a:r>
            <a:endParaRPr/>
          </a:p>
        </p:txBody>
      </p:sp>
      <p:sp>
        <p:nvSpPr>
          <p:cNvPr id="202" name="Google Shape;202;p24"/>
          <p:cNvSpPr txBox="1"/>
          <p:nvPr>
            <p:ph idx="1" type="body"/>
          </p:nvPr>
        </p:nvSpPr>
        <p:spPr>
          <a:xfrm>
            <a:off x="628650" y="1065925"/>
            <a:ext cx="7886700" cy="38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t-BR" sz="2000">
                <a:solidFill>
                  <a:schemeClr val="dk1"/>
                </a:solidFill>
              </a:rPr>
              <a:t>Redes Neurais: Existem </a:t>
            </a:r>
            <a:r>
              <a:rPr lang="pt-BR" sz="2000">
                <a:solidFill>
                  <a:schemeClr val="dk1"/>
                </a:solidFill>
              </a:rPr>
              <a:t>duas limitações</a:t>
            </a:r>
            <a:r>
              <a:rPr lang="pt-BR" sz="2000">
                <a:solidFill>
                  <a:schemeClr val="dk1"/>
                </a:solidFill>
              </a:rPr>
              <a:t> </a:t>
            </a:r>
            <a:r>
              <a:rPr lang="pt-BR" sz="2000">
                <a:solidFill>
                  <a:schemeClr val="dk1"/>
                </a:solidFill>
              </a:rPr>
              <a:t>significativas</a:t>
            </a:r>
            <a:r>
              <a:rPr lang="pt-BR" sz="2000">
                <a:solidFill>
                  <a:schemeClr val="dk1"/>
                </a:solidFill>
              </a:rPr>
              <a:t> nas abordagens SORT e DeepSORT. A primeira delas é </a:t>
            </a:r>
            <a:r>
              <a:rPr lang="pt-BR" sz="2000">
                <a:solidFill>
                  <a:schemeClr val="dk1"/>
                </a:solidFill>
              </a:rPr>
              <a:t>que devido</a:t>
            </a:r>
            <a:r>
              <a:rPr lang="pt-BR" sz="2000">
                <a:solidFill>
                  <a:schemeClr val="dk1"/>
                </a:solidFill>
              </a:rPr>
              <a:t> a linearidade </a:t>
            </a:r>
            <a:r>
              <a:rPr lang="pt-BR" sz="2000">
                <a:solidFill>
                  <a:schemeClr val="dk1"/>
                </a:solidFill>
              </a:rPr>
              <a:t>do filtro</a:t>
            </a:r>
            <a:r>
              <a:rPr lang="pt-BR" sz="2000">
                <a:solidFill>
                  <a:schemeClr val="dk1"/>
                </a:solidFill>
              </a:rPr>
              <a:t> de Kalman, as </a:t>
            </a:r>
            <a:r>
              <a:rPr lang="pt-BR" sz="2000">
                <a:solidFill>
                  <a:schemeClr val="dk1"/>
                </a:solidFill>
              </a:rPr>
              <a:t>imagens</a:t>
            </a:r>
            <a:r>
              <a:rPr lang="pt-BR" sz="2000">
                <a:solidFill>
                  <a:schemeClr val="dk1"/>
                </a:solidFill>
              </a:rPr>
              <a:t> devem ser obtidas de um </a:t>
            </a:r>
            <a:r>
              <a:rPr b="1" lang="pt-BR" sz="2000">
                <a:solidFill>
                  <a:schemeClr val="dk1"/>
                </a:solidFill>
              </a:rPr>
              <a:t>referencial fixo</a:t>
            </a:r>
            <a:r>
              <a:rPr lang="pt-BR" sz="2000">
                <a:solidFill>
                  <a:schemeClr val="dk1"/>
                </a:solidFill>
              </a:rPr>
              <a:t>, desta forma as velocidade aparentes dos objetos pode ser </a:t>
            </a:r>
            <a:r>
              <a:rPr lang="pt-BR" sz="2000">
                <a:solidFill>
                  <a:schemeClr val="dk1"/>
                </a:solidFill>
              </a:rPr>
              <a:t>considerada</a:t>
            </a:r>
            <a:r>
              <a:rPr lang="pt-BR" sz="2000">
                <a:solidFill>
                  <a:schemeClr val="dk1"/>
                </a:solidFill>
              </a:rPr>
              <a:t> a </a:t>
            </a:r>
            <a:r>
              <a:rPr lang="pt-BR" sz="2000">
                <a:solidFill>
                  <a:schemeClr val="dk1"/>
                </a:solidFill>
              </a:rPr>
              <a:t>velocidade</a:t>
            </a:r>
            <a:r>
              <a:rPr lang="pt-BR" sz="2000">
                <a:solidFill>
                  <a:schemeClr val="dk1"/>
                </a:solidFill>
              </a:rPr>
              <a:t> real do mesmo.</a:t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t-BR" sz="2000">
                <a:solidFill>
                  <a:schemeClr val="dk1"/>
                </a:solidFill>
              </a:rPr>
              <a:t>A segunda limitação é em </a:t>
            </a:r>
            <a:r>
              <a:rPr lang="pt-BR" sz="2000">
                <a:solidFill>
                  <a:schemeClr val="dk1"/>
                </a:solidFill>
              </a:rPr>
              <a:t>relação a</a:t>
            </a:r>
            <a:r>
              <a:rPr lang="pt-BR" sz="2000">
                <a:solidFill>
                  <a:schemeClr val="dk1"/>
                </a:solidFill>
              </a:rPr>
              <a:t> </a:t>
            </a:r>
            <a:r>
              <a:rPr lang="pt-BR" sz="2000">
                <a:solidFill>
                  <a:schemeClr val="dk1"/>
                </a:solidFill>
              </a:rPr>
              <a:t>variação de</a:t>
            </a:r>
            <a:r>
              <a:rPr lang="pt-BR" sz="2000">
                <a:solidFill>
                  <a:schemeClr val="dk1"/>
                </a:solidFill>
              </a:rPr>
              <a:t> pontos de vista, ou seja, se estou diferentes </a:t>
            </a:r>
            <a:r>
              <a:rPr lang="pt-BR" sz="2000">
                <a:solidFill>
                  <a:schemeClr val="dk1"/>
                </a:solidFill>
              </a:rPr>
              <a:t>câmeras</a:t>
            </a:r>
            <a:r>
              <a:rPr lang="pt-BR" sz="2000">
                <a:solidFill>
                  <a:schemeClr val="dk1"/>
                </a:solidFill>
              </a:rPr>
              <a:t> rastreando o mesmo objeto. A </a:t>
            </a:r>
            <a:r>
              <a:rPr b="1" lang="pt-BR" sz="2000">
                <a:solidFill>
                  <a:schemeClr val="dk1"/>
                </a:solidFill>
              </a:rPr>
              <a:t>fusão de dados de diferentes </a:t>
            </a:r>
            <a:r>
              <a:rPr b="1" lang="pt-BR" sz="2000">
                <a:solidFill>
                  <a:schemeClr val="dk1"/>
                </a:solidFill>
              </a:rPr>
              <a:t>perspectivas</a:t>
            </a:r>
            <a:r>
              <a:rPr b="1" lang="pt-BR" sz="2000">
                <a:solidFill>
                  <a:schemeClr val="dk1"/>
                </a:solidFill>
              </a:rPr>
              <a:t> não está integrada ao </a:t>
            </a:r>
            <a:r>
              <a:rPr b="1" lang="pt-BR" sz="2000">
                <a:solidFill>
                  <a:schemeClr val="dk1"/>
                </a:solidFill>
              </a:rPr>
              <a:t>algoritmo</a:t>
            </a:r>
            <a:r>
              <a:rPr b="1" lang="pt-BR" sz="2000">
                <a:solidFill>
                  <a:schemeClr val="dk1"/>
                </a:solidFill>
              </a:rPr>
              <a:t> </a:t>
            </a:r>
            <a:r>
              <a:rPr b="1" lang="pt-BR" sz="2000">
                <a:solidFill>
                  <a:schemeClr val="dk1"/>
                </a:solidFill>
              </a:rPr>
              <a:t>DeepSORT</a:t>
            </a:r>
            <a:r>
              <a:rPr lang="pt-BR" sz="2000">
                <a:solidFill>
                  <a:schemeClr val="dk1"/>
                </a:solidFill>
              </a:rPr>
              <a:t>.</a:t>
            </a:r>
            <a:endParaRPr sz="20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t-BR" sz="2000">
                <a:solidFill>
                  <a:schemeClr val="dk1"/>
                </a:solidFill>
              </a:rPr>
              <a:t>Uma relação observada na evolução de </a:t>
            </a:r>
            <a:r>
              <a:rPr lang="pt-BR" sz="2000">
                <a:solidFill>
                  <a:schemeClr val="dk1"/>
                </a:solidFill>
              </a:rPr>
              <a:t>algoritmos</a:t>
            </a:r>
            <a:r>
              <a:rPr lang="pt-BR" sz="2000">
                <a:solidFill>
                  <a:schemeClr val="dk1"/>
                </a:solidFill>
              </a:rPr>
              <a:t> de SORT foi que a qualidade dos rastreamentos depende diretamente da </a:t>
            </a:r>
            <a:r>
              <a:rPr b="1" lang="pt-BR" sz="2000">
                <a:solidFill>
                  <a:schemeClr val="dk1"/>
                </a:solidFill>
              </a:rPr>
              <a:t>qualidade das </a:t>
            </a:r>
            <a:r>
              <a:rPr b="1" lang="pt-BR" sz="2000">
                <a:solidFill>
                  <a:schemeClr val="dk1"/>
                </a:solidFill>
              </a:rPr>
              <a:t>identificação</a:t>
            </a:r>
            <a:r>
              <a:rPr b="1" lang="pt-BR" sz="2000">
                <a:solidFill>
                  <a:schemeClr val="dk1"/>
                </a:solidFill>
              </a:rPr>
              <a:t> dos objetos</a:t>
            </a:r>
            <a:r>
              <a:rPr lang="pt-BR" sz="2000">
                <a:solidFill>
                  <a:schemeClr val="dk1"/>
                </a:solidFill>
              </a:rPr>
              <a:t>.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5"/>
          <p:cNvSpPr txBox="1"/>
          <p:nvPr>
            <p:ph idx="1" type="body"/>
          </p:nvPr>
        </p:nvSpPr>
        <p:spPr>
          <a:xfrm>
            <a:off x="193625" y="1289550"/>
            <a:ext cx="8756700" cy="174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2000"/>
              <a:buFont typeface="Arial"/>
              <a:buNone/>
            </a:pPr>
            <a:r>
              <a:rPr lang="pt-BR" sz="3000"/>
              <a:t>Obrigado!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4400"/>
              <a:buFont typeface="Arial"/>
              <a:buNone/>
            </a:pPr>
            <a:r>
              <a:rPr lang="pt-BR"/>
              <a:t>Sumário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628650" y="1446922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2400"/>
              <a:buFont typeface="Arial"/>
              <a:buNone/>
            </a:pPr>
            <a:r>
              <a:rPr b="1" lang="pt-BR" sz="2400">
                <a:solidFill>
                  <a:srgbClr val="75818B"/>
                </a:solidFill>
              </a:rPr>
              <a:t>Definição &amp; Objetivos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75818B"/>
                </a:solidFill>
              </a:rPr>
              <a:t>Visão Clássica </a:t>
            </a:r>
            <a:r>
              <a:rPr b="1" lang="pt-BR" sz="2400">
                <a:solidFill>
                  <a:srgbClr val="75818B"/>
                </a:solidFill>
              </a:rPr>
              <a:t>e</a:t>
            </a:r>
            <a:r>
              <a:rPr b="1" lang="pt-BR" sz="2400">
                <a:solidFill>
                  <a:srgbClr val="75818B"/>
                </a:solidFill>
              </a:rPr>
              <a:t> Redes Neurais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>
                <a:solidFill>
                  <a:schemeClr val="dk1"/>
                </a:solidFill>
              </a:rPr>
              <a:t>Ferramentas</a:t>
            </a:r>
            <a:endParaRPr sz="2400">
              <a:solidFill>
                <a:schemeClr val="dk1"/>
              </a:solidFill>
            </a:endParaRPr>
          </a:p>
          <a:p>
            <a:pPr indent="-261938" lvl="0" marL="533401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dk1"/>
                </a:solidFill>
              </a:rPr>
              <a:t>Sequências (“Pipelines”)</a:t>
            </a:r>
            <a:endParaRPr/>
          </a:p>
          <a:p>
            <a:pPr indent="-261938" lvl="0" marL="533401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dk1"/>
                </a:solidFill>
              </a:rPr>
              <a:t>Resultados</a:t>
            </a:r>
            <a:endParaRPr/>
          </a:p>
          <a:p>
            <a:pPr indent="-261938" lvl="0" marL="533401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t-BR" sz="2400">
                <a:solidFill>
                  <a:schemeClr val="dk1"/>
                </a:solidFill>
              </a:rPr>
              <a:t>Limitações &amp; Problemas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628650" y="365125"/>
            <a:ext cx="7886700" cy="7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4400"/>
              <a:buFont typeface="Arial"/>
              <a:buNone/>
            </a:pPr>
            <a:r>
              <a:rPr lang="pt-BR"/>
              <a:t>Definições &amp; Objetivos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628650" y="1065925"/>
            <a:ext cx="7886700" cy="20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t-BR" sz="2000">
                <a:solidFill>
                  <a:schemeClr val="dk1"/>
                </a:solidFill>
              </a:rPr>
              <a:t>O tracker (rastreador) é um software capaz de </a:t>
            </a:r>
            <a:r>
              <a:rPr b="1" lang="pt-BR" sz="2000">
                <a:solidFill>
                  <a:schemeClr val="dk1"/>
                </a:solidFill>
              </a:rPr>
              <a:t>identificar e seguir objetos em vídeos ou sequências de imagens</a:t>
            </a:r>
            <a:r>
              <a:rPr lang="pt-BR" sz="2000">
                <a:solidFill>
                  <a:schemeClr val="dk1"/>
                </a:solidFill>
              </a:rPr>
              <a:t>. Para realizar essa tarefa é possível seguir uma abordagem de visão clássica ou utilizar redes neurais, ambos serão discutidos nesse trabalho. Dependendo da abordagem escolhida, mesmo que objeto fique totalmente ocluso em alguns “frames”, o algorítimo continua identificando como o mesmo objeto e sabe descrever a trajetória dele. </a:t>
            </a:r>
            <a:endParaRPr sz="2000"/>
          </a:p>
          <a:p>
            <a:pPr indent="0" lvl="0" marL="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 txBox="1"/>
          <p:nvPr>
            <p:ph idx="2" type="body"/>
          </p:nvPr>
        </p:nvSpPr>
        <p:spPr>
          <a:xfrm>
            <a:off x="628650" y="4111500"/>
            <a:ext cx="7886700" cy="18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t-BR" sz="2000">
                <a:solidFill>
                  <a:schemeClr val="dk1"/>
                </a:solidFill>
              </a:rPr>
              <a:t>O objetivo desse trabalho é </a:t>
            </a:r>
            <a:r>
              <a:rPr b="1" lang="pt-BR" sz="2000">
                <a:solidFill>
                  <a:schemeClr val="dk1"/>
                </a:solidFill>
              </a:rPr>
              <a:t>delinear as diferenças entre a abordagem com visão computacional clássica e a aplicação de redes neurais</a:t>
            </a:r>
            <a:r>
              <a:rPr lang="pt-BR" sz="2000">
                <a:solidFill>
                  <a:schemeClr val="dk1"/>
                </a:solidFill>
              </a:rPr>
              <a:t>. E os algoritmos produzidos devem ser capazes, na condição ideal, de </a:t>
            </a:r>
            <a:r>
              <a:rPr b="1" lang="pt-BR" sz="2000">
                <a:solidFill>
                  <a:schemeClr val="dk1"/>
                </a:solidFill>
              </a:rPr>
              <a:t>detectar uma pessoa por sequências continuas de “frames”, mesmo que elas fiquem oclusas em um certo momento</a:t>
            </a:r>
            <a:r>
              <a:rPr lang="pt-BR" sz="2000">
                <a:solidFill>
                  <a:schemeClr val="dk1"/>
                </a:solidFill>
              </a:rPr>
              <a:t>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>
            <p:ph idx="2" type="pic"/>
          </p:nvPr>
        </p:nvSpPr>
        <p:spPr>
          <a:xfrm>
            <a:off x="629841" y="1716295"/>
            <a:ext cx="3740100" cy="3937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pt-BR"/>
              <a:t>Visão Clássica</a:t>
            </a:r>
            <a:endParaRPr/>
          </a:p>
          <a:p>
            <a:pPr indent="-431800" lvl="0" marL="457200" rtl="0" algn="l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Google Colab</a:t>
            </a:r>
            <a:endParaRPr/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Char char="○"/>
            </a:pPr>
            <a:r>
              <a:rPr lang="pt-BR"/>
              <a:t>Python</a:t>
            </a:r>
            <a:endParaRPr/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SzPts val="2400"/>
              <a:buChar char="■"/>
            </a:pPr>
            <a:r>
              <a:rPr lang="pt-BR"/>
              <a:t>OpenCV</a:t>
            </a:r>
            <a:endParaRPr/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SzPts val="2400"/>
              <a:buChar char="■"/>
            </a:pPr>
            <a:r>
              <a:rPr lang="pt-BR"/>
              <a:t>Numpy</a:t>
            </a:r>
            <a:endParaRPr/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SzPts val="2400"/>
              <a:buChar char="■"/>
            </a:pPr>
            <a:r>
              <a:rPr lang="pt-BR"/>
              <a:t>Matplotlib</a:t>
            </a:r>
            <a:endParaRPr/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Char char="○"/>
            </a:pPr>
            <a:r>
              <a:rPr lang="pt-BR"/>
              <a:t>D</a:t>
            </a:r>
            <a:r>
              <a:rPr lang="pt-BR"/>
              <a:t>ataset </a:t>
            </a:r>
            <a:r>
              <a:rPr lang="pt-BR"/>
              <a:t>MOT15 </a:t>
            </a:r>
            <a:endParaRPr/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/>
              <a:t>Visão Clássica </a:t>
            </a:r>
            <a:r>
              <a:rPr lang="pt-BR" sz="4000"/>
              <a:t>e</a:t>
            </a:r>
            <a:r>
              <a:rPr lang="pt-BR" sz="4000"/>
              <a:t> Redes Neurais Ferramentas</a:t>
            </a:r>
            <a:endParaRPr sz="4000"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4669714" y="1716295"/>
            <a:ext cx="3921900" cy="39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75818B"/>
                </a:solidFill>
              </a:rPr>
              <a:t>Redes Neurais</a:t>
            </a:r>
            <a:endParaRPr sz="3200">
              <a:solidFill>
                <a:srgbClr val="75818B"/>
              </a:solidFill>
            </a:endParaRPr>
          </a:p>
          <a:p>
            <a:pPr indent="-431800" lvl="0" marL="457200" rtl="0" algn="l">
              <a:spcBef>
                <a:spcPts val="1000"/>
              </a:spcBef>
              <a:spcAft>
                <a:spcPts val="0"/>
              </a:spcAft>
              <a:buClr>
                <a:srgbClr val="75818B"/>
              </a:buClr>
              <a:buSzPts val="3200"/>
              <a:buChar char="●"/>
            </a:pPr>
            <a:r>
              <a:rPr lang="pt-BR" sz="3200">
                <a:solidFill>
                  <a:srgbClr val="75818B"/>
                </a:solidFill>
              </a:rPr>
              <a:t>Google Colab</a:t>
            </a:r>
            <a:endParaRPr sz="3200">
              <a:solidFill>
                <a:srgbClr val="75818B"/>
              </a:solidFill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2800"/>
              <a:buChar char="○"/>
            </a:pPr>
            <a:r>
              <a:rPr lang="pt-BR" sz="2800">
                <a:solidFill>
                  <a:srgbClr val="75818B"/>
                </a:solidFill>
              </a:rPr>
              <a:t>Python</a:t>
            </a:r>
            <a:endParaRPr sz="2800">
              <a:solidFill>
                <a:srgbClr val="75818B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2800"/>
              <a:buChar char="■"/>
            </a:pPr>
            <a:r>
              <a:rPr lang="pt-BR" sz="2800">
                <a:solidFill>
                  <a:srgbClr val="75818B"/>
                </a:solidFill>
              </a:rPr>
              <a:t>OpenCV</a:t>
            </a:r>
            <a:endParaRPr sz="2800">
              <a:solidFill>
                <a:srgbClr val="75818B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2800"/>
              <a:buChar char="■"/>
            </a:pPr>
            <a:r>
              <a:rPr lang="pt-BR" sz="2800">
                <a:solidFill>
                  <a:srgbClr val="75818B"/>
                </a:solidFill>
              </a:rPr>
              <a:t>Numpy</a:t>
            </a:r>
            <a:endParaRPr sz="2800">
              <a:solidFill>
                <a:srgbClr val="75818B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2800"/>
              <a:buChar char="■"/>
            </a:pPr>
            <a:r>
              <a:rPr lang="pt-BR" sz="2800">
                <a:solidFill>
                  <a:srgbClr val="75818B"/>
                </a:solidFill>
              </a:rPr>
              <a:t>Matplotlib</a:t>
            </a:r>
            <a:endParaRPr sz="2800">
              <a:solidFill>
                <a:srgbClr val="75818B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2800"/>
              <a:buChar char="■"/>
            </a:pPr>
            <a:r>
              <a:rPr lang="pt-BR" sz="2800">
                <a:solidFill>
                  <a:srgbClr val="75818B"/>
                </a:solidFill>
              </a:rPr>
              <a:t>Torch</a:t>
            </a:r>
            <a:endParaRPr sz="2800">
              <a:solidFill>
                <a:srgbClr val="75818B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2800"/>
              <a:buChar char="■"/>
            </a:pPr>
            <a:r>
              <a:rPr lang="pt-BR" sz="2800">
                <a:solidFill>
                  <a:srgbClr val="75818B"/>
                </a:solidFill>
              </a:rPr>
              <a:t>Scipy</a:t>
            </a:r>
            <a:endParaRPr sz="2800">
              <a:solidFill>
                <a:srgbClr val="75818B"/>
              </a:solidFill>
            </a:endParaRPr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2800"/>
              <a:buChar char="■"/>
            </a:pPr>
            <a:r>
              <a:rPr lang="pt-BR" sz="2800">
                <a:solidFill>
                  <a:srgbClr val="75818B"/>
                </a:solidFill>
              </a:rPr>
              <a:t>Pandas</a:t>
            </a:r>
            <a:endParaRPr sz="2800">
              <a:solidFill>
                <a:srgbClr val="75818B"/>
              </a:solidFill>
            </a:endParaRPr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Clr>
                <a:srgbClr val="75818B"/>
              </a:buClr>
              <a:buSzPts val="2800"/>
              <a:buChar char="○"/>
            </a:pPr>
            <a:r>
              <a:rPr lang="pt-BR" sz="2800">
                <a:solidFill>
                  <a:srgbClr val="75818B"/>
                </a:solidFill>
              </a:rPr>
              <a:t>YoloV5</a:t>
            </a:r>
            <a:endParaRPr sz="2800">
              <a:solidFill>
                <a:srgbClr val="75818B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/>
          <p:nvPr/>
        </p:nvSpPr>
        <p:spPr>
          <a:xfrm>
            <a:off x="5038725" y="3638625"/>
            <a:ext cx="3476700" cy="112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/>
          <p:nvPr/>
        </p:nvSpPr>
        <p:spPr>
          <a:xfrm>
            <a:off x="5038725" y="4781700"/>
            <a:ext cx="3476700" cy="112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5038725" y="2495550"/>
            <a:ext cx="3476700" cy="1124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/>
          <p:nvPr>
            <p:ph idx="2" type="pic"/>
          </p:nvPr>
        </p:nvSpPr>
        <p:spPr>
          <a:xfrm>
            <a:off x="629850" y="1868696"/>
            <a:ext cx="3740100" cy="46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pt-BR"/>
              <a:t>Visão Clássica</a:t>
            </a:r>
            <a:endParaRPr/>
          </a:p>
        </p:txBody>
      </p:sp>
      <p:sp>
        <p:nvSpPr>
          <p:cNvPr id="78" name="Google Shape;78;p16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/>
              <a:t>Visão Clássica e Redes Neurais Sequência (“Pipelines”)</a:t>
            </a:r>
            <a:endParaRPr sz="4000"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4244700" y="1860838"/>
            <a:ext cx="48993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rgbClr val="75818B"/>
                </a:solidFill>
              </a:rPr>
              <a:t>Redes Neurais (</a:t>
            </a:r>
            <a:r>
              <a:rPr lang="pt-BR" sz="2300">
                <a:solidFill>
                  <a:srgbClr val="75818B"/>
                </a:solidFill>
              </a:rPr>
              <a:t>SORT/</a:t>
            </a:r>
            <a:r>
              <a:rPr lang="pt-BR" sz="2300">
                <a:solidFill>
                  <a:srgbClr val="75818B"/>
                </a:solidFill>
              </a:rPr>
              <a:t>DeepSORT)</a:t>
            </a:r>
            <a:endParaRPr sz="2300">
              <a:solidFill>
                <a:srgbClr val="75818B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5818B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8775" y="2594825"/>
            <a:ext cx="4282226" cy="321167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358625" y="5958900"/>
            <a:ext cx="4282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Os autores.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6138875" y="2607600"/>
            <a:ext cx="1700100" cy="900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Inferência</a:t>
            </a:r>
            <a:r>
              <a:rPr lang="pt-BR" sz="1200"/>
              <a:t> do frame (k) obtendo os estados dos objetos de interesse - CNN</a:t>
            </a:r>
            <a:endParaRPr sz="1200"/>
          </a:p>
        </p:txBody>
      </p:sp>
      <p:sp>
        <p:nvSpPr>
          <p:cNvPr id="83" name="Google Shape;83;p16"/>
          <p:cNvSpPr txBox="1"/>
          <p:nvPr/>
        </p:nvSpPr>
        <p:spPr>
          <a:xfrm rot="-5400000">
            <a:off x="4800125" y="2865150"/>
            <a:ext cx="95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Detecção</a:t>
            </a:r>
            <a:endParaRPr sz="1300"/>
          </a:p>
        </p:txBody>
      </p:sp>
      <p:sp>
        <p:nvSpPr>
          <p:cNvPr id="84" name="Google Shape;84;p16"/>
          <p:cNvSpPr txBox="1"/>
          <p:nvPr/>
        </p:nvSpPr>
        <p:spPr>
          <a:xfrm rot="-5400000">
            <a:off x="4800125" y="4008213"/>
            <a:ext cx="95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Estimativa</a:t>
            </a:r>
            <a:endParaRPr sz="1300"/>
          </a:p>
        </p:txBody>
      </p:sp>
      <p:sp>
        <p:nvSpPr>
          <p:cNvPr id="85" name="Google Shape;85;p16"/>
          <p:cNvSpPr txBox="1"/>
          <p:nvPr/>
        </p:nvSpPr>
        <p:spPr>
          <a:xfrm rot="-5400000">
            <a:off x="4784675" y="5166750"/>
            <a:ext cx="95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Associação</a:t>
            </a:r>
            <a:endParaRPr sz="1100"/>
          </a:p>
        </p:txBody>
      </p:sp>
      <p:sp>
        <p:nvSpPr>
          <p:cNvPr id="86" name="Google Shape;86;p16"/>
          <p:cNvSpPr/>
          <p:nvPr/>
        </p:nvSpPr>
        <p:spPr>
          <a:xfrm>
            <a:off x="6057875" y="3861375"/>
            <a:ext cx="1862100" cy="678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Estimativa de estado futuro de cada objeto para tempo = k+1</a:t>
            </a:r>
            <a:endParaRPr sz="1200"/>
          </a:p>
        </p:txBody>
      </p:sp>
      <p:sp>
        <p:nvSpPr>
          <p:cNvPr id="87" name="Google Shape;87;p16"/>
          <p:cNvSpPr/>
          <p:nvPr/>
        </p:nvSpPr>
        <p:spPr>
          <a:xfrm>
            <a:off x="5760125" y="5004450"/>
            <a:ext cx="2457600" cy="678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Associação entre estimativa estados objeto para k+1 e estados objeto de frame (k+1)</a:t>
            </a:r>
            <a:endParaRPr sz="1200"/>
          </a:p>
        </p:txBody>
      </p:sp>
      <p:cxnSp>
        <p:nvCxnSpPr>
          <p:cNvPr id="88" name="Google Shape;88;p16"/>
          <p:cNvCxnSpPr>
            <a:stCxn id="82" idx="2"/>
            <a:endCxn id="86" idx="0"/>
          </p:cNvCxnSpPr>
          <p:nvPr/>
        </p:nvCxnSpPr>
        <p:spPr>
          <a:xfrm>
            <a:off x="6988925" y="3507600"/>
            <a:ext cx="0" cy="353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" name="Google Shape;89;p16"/>
          <p:cNvCxnSpPr>
            <a:stCxn id="86" idx="2"/>
            <a:endCxn id="87" idx="0"/>
          </p:cNvCxnSpPr>
          <p:nvPr/>
        </p:nvCxnSpPr>
        <p:spPr>
          <a:xfrm>
            <a:off x="6988925" y="4539975"/>
            <a:ext cx="0" cy="464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/>
          <p:cNvPicPr preferRelativeResize="0"/>
          <p:nvPr/>
        </p:nvPicPr>
        <p:blipFill rotWithShape="1">
          <a:blip r:embed="rId3">
            <a:alphaModFix/>
          </a:blip>
          <a:srcRect b="0" l="92628" r="0" t="0"/>
          <a:stretch/>
        </p:blipFill>
        <p:spPr>
          <a:xfrm>
            <a:off x="5222362" y="4799400"/>
            <a:ext cx="985748" cy="14364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>
            <p:ph type="title"/>
          </p:nvPr>
        </p:nvSpPr>
        <p:spPr>
          <a:xfrm>
            <a:off x="629841" y="272141"/>
            <a:ext cx="29493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700"/>
              <a:t>Visão Clássica e Redes Neurais Sequência (“Pipelines”)</a:t>
            </a:r>
            <a:endParaRPr sz="2700"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278675" y="2057400"/>
            <a:ext cx="3450600" cy="41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1500"/>
              <a:t>Visão Computacional Clássica: A sequência de processamentos clássicos de visão computacional começou com o cálculo da </a:t>
            </a:r>
            <a:r>
              <a:rPr b="1" lang="pt-BR" sz="1500"/>
              <a:t>diferença das imagens original e de referência</a:t>
            </a:r>
            <a:r>
              <a:rPr lang="pt-BR" sz="1500"/>
              <a:t>, como pode ser visto nas três primeiras imagens a direita. O resultado da diferença então é </a:t>
            </a:r>
            <a:r>
              <a:rPr b="1" lang="pt-BR" sz="1500"/>
              <a:t>processado por um limiar</a:t>
            </a:r>
            <a:r>
              <a:rPr lang="pt-BR" sz="1500"/>
              <a:t>, exemplos de diferentes abordagens disponíveis na biblioteca OpenCV podem ser vistos na segunda imagem, sendo que o primeiro deles foi escolhido por seu resultado. Após isso, a imagem resultante passa por um </a:t>
            </a:r>
            <a:r>
              <a:rPr b="1" lang="pt-BR" sz="1500"/>
              <a:t>processo de abertura e fechamento </a:t>
            </a:r>
            <a:r>
              <a:rPr lang="pt-BR" sz="1500"/>
              <a:t>para eliminar os ruídos e então, por fim, um </a:t>
            </a:r>
            <a:r>
              <a:rPr b="1" lang="pt-BR" sz="1500"/>
              <a:t>processamento por componentes conexas </a:t>
            </a:r>
            <a:r>
              <a:rPr lang="pt-BR" sz="1500"/>
              <a:t>e</a:t>
            </a:r>
            <a:r>
              <a:rPr b="1" lang="pt-BR" sz="1500"/>
              <a:t> detecção por contornos</a:t>
            </a:r>
            <a:r>
              <a:rPr lang="pt-BR" sz="1500"/>
              <a:t>. </a:t>
            </a:r>
            <a:endParaRPr sz="1500"/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0" l="7546" r="77920" t="0"/>
          <a:stretch/>
        </p:blipFill>
        <p:spPr>
          <a:xfrm>
            <a:off x="4743574" y="142250"/>
            <a:ext cx="1943327" cy="143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b="0" l="35903" r="28409" t="0"/>
          <a:stretch/>
        </p:blipFill>
        <p:spPr>
          <a:xfrm>
            <a:off x="3805399" y="1694642"/>
            <a:ext cx="4772101" cy="143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3">
            <a:alphaModFix/>
          </a:blip>
          <a:srcRect b="0" l="71813" r="6913" t="0"/>
          <a:stretch/>
        </p:blipFill>
        <p:spPr>
          <a:xfrm>
            <a:off x="4769150" y="3247033"/>
            <a:ext cx="2844600" cy="143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3">
            <a:alphaModFix/>
          </a:blip>
          <a:srcRect b="0" l="477" r="92150" t="0"/>
          <a:stretch/>
        </p:blipFill>
        <p:spPr>
          <a:xfrm>
            <a:off x="6208100" y="4799400"/>
            <a:ext cx="985748" cy="143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7163125" y="5974275"/>
            <a:ext cx="1888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Os autores.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 rotWithShape="1">
          <a:blip r:embed="rId3">
            <a:alphaModFix/>
          </a:blip>
          <a:srcRect b="0" l="28811" r="63817" t="0"/>
          <a:stretch/>
        </p:blipFill>
        <p:spPr>
          <a:xfrm>
            <a:off x="6653587" y="142275"/>
            <a:ext cx="985748" cy="14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18800"/>
            <a:ext cx="8839199" cy="202038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/>
          <p:nvPr/>
        </p:nvSpPr>
        <p:spPr>
          <a:xfrm>
            <a:off x="2701950" y="1910296"/>
            <a:ext cx="37401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75818B"/>
                </a:solidFill>
              </a:rPr>
              <a:t>Visão Clássica</a:t>
            </a:r>
            <a:endParaRPr sz="3200">
              <a:solidFill>
                <a:srgbClr val="75818B"/>
              </a:solidFill>
            </a:endParaRPr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152400" y="4439200"/>
            <a:ext cx="12726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1500"/>
              <a:t>Imagem</a:t>
            </a:r>
            <a:r>
              <a:rPr lang="pt-BR" sz="1500"/>
              <a:t> </a:t>
            </a:r>
            <a:endParaRPr sz="1500"/>
          </a:p>
        </p:txBody>
      </p:sp>
      <p:sp>
        <p:nvSpPr>
          <p:cNvPr id="110" name="Google Shape;110;p18"/>
          <p:cNvSpPr txBox="1"/>
          <p:nvPr>
            <p:ph idx="2" type="body"/>
          </p:nvPr>
        </p:nvSpPr>
        <p:spPr>
          <a:xfrm>
            <a:off x="1413500" y="4439200"/>
            <a:ext cx="12726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1500"/>
              <a:t>Diferença</a:t>
            </a:r>
            <a:endParaRPr sz="1500"/>
          </a:p>
        </p:txBody>
      </p:sp>
      <p:sp>
        <p:nvSpPr>
          <p:cNvPr id="111" name="Google Shape;111;p18"/>
          <p:cNvSpPr txBox="1"/>
          <p:nvPr>
            <p:ph idx="3" type="body"/>
          </p:nvPr>
        </p:nvSpPr>
        <p:spPr>
          <a:xfrm>
            <a:off x="2674600" y="4439200"/>
            <a:ext cx="12726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1500"/>
              <a:t>Limiar</a:t>
            </a:r>
            <a:endParaRPr sz="1500"/>
          </a:p>
        </p:txBody>
      </p:sp>
      <p:sp>
        <p:nvSpPr>
          <p:cNvPr id="112" name="Google Shape;112;p18"/>
          <p:cNvSpPr txBox="1"/>
          <p:nvPr>
            <p:ph idx="4" type="body"/>
          </p:nvPr>
        </p:nvSpPr>
        <p:spPr>
          <a:xfrm>
            <a:off x="3935700" y="4439200"/>
            <a:ext cx="12726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1500"/>
              <a:t>Abertura</a:t>
            </a:r>
            <a:endParaRPr sz="1500"/>
          </a:p>
        </p:txBody>
      </p:sp>
      <p:sp>
        <p:nvSpPr>
          <p:cNvPr id="113" name="Google Shape;113;p18"/>
          <p:cNvSpPr txBox="1"/>
          <p:nvPr>
            <p:ph idx="5" type="body"/>
          </p:nvPr>
        </p:nvSpPr>
        <p:spPr>
          <a:xfrm>
            <a:off x="5196800" y="4439200"/>
            <a:ext cx="12726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1500"/>
              <a:t>Fechamento</a:t>
            </a:r>
            <a:endParaRPr sz="1500"/>
          </a:p>
        </p:txBody>
      </p:sp>
      <p:sp>
        <p:nvSpPr>
          <p:cNvPr id="114" name="Google Shape;114;p18"/>
          <p:cNvSpPr txBox="1"/>
          <p:nvPr>
            <p:ph idx="6" type="body"/>
          </p:nvPr>
        </p:nvSpPr>
        <p:spPr>
          <a:xfrm>
            <a:off x="7719000" y="4439200"/>
            <a:ext cx="12726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/>
              <a:t>Componente Conexa</a:t>
            </a:r>
            <a:endParaRPr/>
          </a:p>
        </p:txBody>
      </p:sp>
      <p:sp>
        <p:nvSpPr>
          <p:cNvPr id="115" name="Google Shape;115;p18"/>
          <p:cNvSpPr txBox="1"/>
          <p:nvPr>
            <p:ph idx="7" type="body"/>
          </p:nvPr>
        </p:nvSpPr>
        <p:spPr>
          <a:xfrm>
            <a:off x="6457900" y="4439200"/>
            <a:ext cx="12726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/>
              <a:t>Prévia</a:t>
            </a:r>
            <a:endParaRPr/>
          </a:p>
        </p:txBody>
      </p:sp>
      <p:sp>
        <p:nvSpPr>
          <p:cNvPr id="116" name="Google Shape;116;p18"/>
          <p:cNvSpPr txBox="1"/>
          <p:nvPr/>
        </p:nvSpPr>
        <p:spPr>
          <a:xfrm>
            <a:off x="3627900" y="5994150"/>
            <a:ext cx="1888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Os autores.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5924166" y="292191"/>
            <a:ext cx="29493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700"/>
              <a:t>Visão Clássica e Redes Neurais Sequência (“Pipelines”)</a:t>
            </a:r>
            <a:endParaRPr sz="2700"/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6028725" y="1958775"/>
            <a:ext cx="2949300" cy="12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1500" u="sng"/>
              <a:t>SORT </a:t>
            </a:r>
            <a:r>
              <a:rPr lang="pt-BR" sz="1500"/>
              <a:t>= Simple Online and Realtime Tracking</a:t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pt-BR" sz="1500" u="sng"/>
              <a:t>DeepSORT</a:t>
            </a:r>
            <a:r>
              <a:rPr lang="pt-BR" sz="1500"/>
              <a:t> = S</a:t>
            </a:r>
            <a:r>
              <a:rPr lang="pt-BR" sz="1500"/>
              <a:t>imple Online and Realtime Tracking with deep association metric</a:t>
            </a:r>
            <a:r>
              <a:rPr lang="pt-BR" sz="2000"/>
              <a:t>  </a:t>
            </a:r>
            <a:r>
              <a:rPr lang="pt-BR" sz="2000"/>
              <a:t> </a:t>
            </a:r>
            <a:endParaRPr sz="2000"/>
          </a:p>
        </p:txBody>
      </p:sp>
      <p:sp>
        <p:nvSpPr>
          <p:cNvPr id="123" name="Google Shape;123;p19"/>
          <p:cNvSpPr txBox="1"/>
          <p:nvPr/>
        </p:nvSpPr>
        <p:spPr>
          <a:xfrm>
            <a:off x="6077025" y="5172125"/>
            <a:ext cx="3005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Fonte: </a:t>
            </a:r>
            <a:r>
              <a:rPr lang="pt-BR" sz="800"/>
              <a:t>Nicolai Wojke, Alex BewLey, Dietrich Paulus ICIP 2017</a:t>
            </a:r>
            <a:endParaRPr sz="800"/>
          </a:p>
        </p:txBody>
      </p:sp>
      <p:sp>
        <p:nvSpPr>
          <p:cNvPr id="124" name="Google Shape;124;p19"/>
          <p:cNvSpPr/>
          <p:nvPr/>
        </p:nvSpPr>
        <p:spPr>
          <a:xfrm>
            <a:off x="333375" y="1636550"/>
            <a:ext cx="5496000" cy="1704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/>
          <p:nvPr/>
        </p:nvSpPr>
        <p:spPr>
          <a:xfrm>
            <a:off x="333375" y="3429000"/>
            <a:ext cx="3752700" cy="1752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9"/>
          <p:cNvSpPr/>
          <p:nvPr/>
        </p:nvSpPr>
        <p:spPr>
          <a:xfrm>
            <a:off x="333375" y="171450"/>
            <a:ext cx="5115000" cy="1390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9"/>
          <p:cNvSpPr/>
          <p:nvPr/>
        </p:nvSpPr>
        <p:spPr>
          <a:xfrm>
            <a:off x="764675" y="330150"/>
            <a:ext cx="1911600" cy="492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Inferência do frame (k) obtendo os estados dos objetos de interesse - CNN</a:t>
            </a:r>
            <a:endParaRPr sz="1000"/>
          </a:p>
        </p:txBody>
      </p:sp>
      <p:sp>
        <p:nvSpPr>
          <p:cNvPr id="128" name="Google Shape;128;p19"/>
          <p:cNvSpPr txBox="1"/>
          <p:nvPr/>
        </p:nvSpPr>
        <p:spPr>
          <a:xfrm rot="-5400000">
            <a:off x="94775" y="642750"/>
            <a:ext cx="95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Detecção</a:t>
            </a:r>
            <a:endParaRPr sz="1300"/>
          </a:p>
        </p:txBody>
      </p:sp>
      <p:sp>
        <p:nvSpPr>
          <p:cNvPr id="129" name="Google Shape;129;p19"/>
          <p:cNvSpPr txBox="1"/>
          <p:nvPr/>
        </p:nvSpPr>
        <p:spPr>
          <a:xfrm rot="-5400000">
            <a:off x="42777" y="2326661"/>
            <a:ext cx="1028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Estimativa</a:t>
            </a:r>
            <a:endParaRPr sz="1300"/>
          </a:p>
        </p:txBody>
      </p:sp>
      <p:sp>
        <p:nvSpPr>
          <p:cNvPr id="130" name="Google Shape;130;p19"/>
          <p:cNvSpPr txBox="1"/>
          <p:nvPr/>
        </p:nvSpPr>
        <p:spPr>
          <a:xfrm rot="-5400000">
            <a:off x="94775" y="4023600"/>
            <a:ext cx="954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Associação</a:t>
            </a:r>
            <a:endParaRPr sz="1100"/>
          </a:p>
        </p:txBody>
      </p:sp>
      <p:sp>
        <p:nvSpPr>
          <p:cNvPr id="131" name="Google Shape;131;p19"/>
          <p:cNvSpPr/>
          <p:nvPr/>
        </p:nvSpPr>
        <p:spPr>
          <a:xfrm>
            <a:off x="764675" y="1962400"/>
            <a:ext cx="1911600" cy="492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Estimativa de estado futuro de cada objeto para tempo = k+1</a:t>
            </a:r>
            <a:endParaRPr sz="1000"/>
          </a:p>
        </p:txBody>
      </p:sp>
      <p:sp>
        <p:nvSpPr>
          <p:cNvPr id="132" name="Google Shape;132;p19"/>
          <p:cNvSpPr/>
          <p:nvPr/>
        </p:nvSpPr>
        <p:spPr>
          <a:xfrm>
            <a:off x="749225" y="3589150"/>
            <a:ext cx="1365600" cy="774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Associação entre estimativa estados objeto para k+1 e estados objeto de frame (k+1)</a:t>
            </a:r>
            <a:endParaRPr sz="1000"/>
          </a:p>
        </p:txBody>
      </p:sp>
      <p:cxnSp>
        <p:nvCxnSpPr>
          <p:cNvPr id="133" name="Google Shape;133;p19"/>
          <p:cNvCxnSpPr>
            <a:stCxn id="134" idx="2"/>
            <a:endCxn id="131" idx="0"/>
          </p:cNvCxnSpPr>
          <p:nvPr/>
        </p:nvCxnSpPr>
        <p:spPr>
          <a:xfrm>
            <a:off x="1720475" y="1434750"/>
            <a:ext cx="0" cy="527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" name="Google Shape;134;p19"/>
          <p:cNvSpPr/>
          <p:nvPr/>
        </p:nvSpPr>
        <p:spPr>
          <a:xfrm>
            <a:off x="764675" y="822750"/>
            <a:ext cx="1911600" cy="612000"/>
          </a:xfrm>
          <a:prstGeom prst="roundRect">
            <a:avLst>
              <a:gd fmla="val 13685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-YOLOv3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-YOLOv4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-FASTER-RCNN-vgg16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000">
                <a:solidFill>
                  <a:schemeClr val="dk1"/>
                </a:solidFill>
              </a:rPr>
              <a:t>-</a:t>
            </a:r>
            <a:r>
              <a:rPr b="1" lang="pt-BR" sz="1000">
                <a:solidFill>
                  <a:schemeClr val="dk1"/>
                </a:solidFill>
              </a:rPr>
              <a:t>YOLOv5</a:t>
            </a:r>
            <a:endParaRPr b="1" sz="1000"/>
          </a:p>
        </p:txBody>
      </p:sp>
      <p:sp>
        <p:nvSpPr>
          <p:cNvPr id="135" name="Google Shape;135;p19"/>
          <p:cNvSpPr txBox="1"/>
          <p:nvPr/>
        </p:nvSpPr>
        <p:spPr>
          <a:xfrm>
            <a:off x="795275" y="2887075"/>
            <a:ext cx="1365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Object states = </a:t>
            </a:r>
            <a:endParaRPr sz="1000"/>
          </a:p>
        </p:txBody>
      </p:sp>
      <p:sp>
        <p:nvSpPr>
          <p:cNvPr id="136" name="Google Shape;136;p19"/>
          <p:cNvSpPr/>
          <p:nvPr/>
        </p:nvSpPr>
        <p:spPr>
          <a:xfrm>
            <a:off x="795725" y="2461125"/>
            <a:ext cx="1849500" cy="439200"/>
          </a:xfrm>
          <a:prstGeom prst="roundRect">
            <a:avLst>
              <a:gd fmla="val 13685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/>
              <a:t>-Optical Flow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/>
              <a:t>-Filtro de Kalman</a:t>
            </a:r>
            <a:endParaRPr b="1" sz="1000"/>
          </a:p>
        </p:txBody>
      </p:sp>
      <p:sp>
        <p:nvSpPr>
          <p:cNvPr id="137" name="Google Shape;137;p19"/>
          <p:cNvSpPr/>
          <p:nvPr/>
        </p:nvSpPr>
        <p:spPr>
          <a:xfrm>
            <a:off x="4354050" y="3419525"/>
            <a:ext cx="4380300" cy="1752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 txBox="1"/>
          <p:nvPr/>
        </p:nvSpPr>
        <p:spPr>
          <a:xfrm rot="-5400000">
            <a:off x="3834575" y="4118850"/>
            <a:ext cx="1504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Associação profunda</a:t>
            </a:r>
            <a:endParaRPr sz="1100"/>
          </a:p>
        </p:txBody>
      </p:sp>
      <p:sp>
        <p:nvSpPr>
          <p:cNvPr id="139" name="Google Shape;139;p19"/>
          <p:cNvSpPr/>
          <p:nvPr/>
        </p:nvSpPr>
        <p:spPr>
          <a:xfrm>
            <a:off x="4726425" y="3611700"/>
            <a:ext cx="1197900" cy="1289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Comparação entre </a:t>
            </a:r>
            <a:r>
              <a:rPr lang="pt-BR" sz="1000"/>
              <a:t>características do objeto em k e k+1 obtidas por um</a:t>
            </a:r>
            <a:r>
              <a:rPr lang="pt-BR"/>
              <a:t> </a:t>
            </a:r>
            <a:r>
              <a:rPr lang="pt-BR" sz="1000"/>
              <a:t>feature extractor</a:t>
            </a:r>
            <a:endParaRPr/>
          </a:p>
        </p:txBody>
      </p:sp>
      <p:sp>
        <p:nvSpPr>
          <p:cNvPr id="140" name="Google Shape;140;p19"/>
          <p:cNvSpPr txBox="1"/>
          <p:nvPr/>
        </p:nvSpPr>
        <p:spPr>
          <a:xfrm>
            <a:off x="4025075" y="3984300"/>
            <a:ext cx="384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/>
              <a:t>+</a:t>
            </a:r>
            <a:endParaRPr sz="2600"/>
          </a:p>
        </p:txBody>
      </p:sp>
      <p:pic>
        <p:nvPicPr>
          <p:cNvPr id="141" name="Google Shape;1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7683" y="3586911"/>
            <a:ext cx="2252991" cy="77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9"/>
          <p:cNvPicPr preferRelativeResize="0"/>
          <p:nvPr/>
        </p:nvPicPr>
        <p:blipFill rotWithShape="1">
          <a:blip r:embed="rId4">
            <a:alphaModFix/>
          </a:blip>
          <a:srcRect b="0" l="0" r="0" t="22136"/>
          <a:stretch/>
        </p:blipFill>
        <p:spPr>
          <a:xfrm>
            <a:off x="5997675" y="4360914"/>
            <a:ext cx="2253001" cy="6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9"/>
          <p:cNvSpPr txBox="1"/>
          <p:nvPr/>
        </p:nvSpPr>
        <p:spPr>
          <a:xfrm>
            <a:off x="5997663" y="4917263"/>
            <a:ext cx="1293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0">
                <a:solidFill>
                  <a:schemeClr val="dk1"/>
                </a:solidFill>
              </a:rPr>
              <a:t>fonte </a:t>
            </a:r>
            <a:r>
              <a:rPr lang="pt-BR" sz="700" u="sng">
                <a:solidFill>
                  <a:srgbClr val="0097A7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imagem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7290663" y="4901963"/>
            <a:ext cx="1293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rgbClr val="FF0000"/>
                </a:solidFill>
              </a:rPr>
              <a:t>Apparence Descriptor</a:t>
            </a:r>
            <a:endParaRPr sz="900">
              <a:solidFill>
                <a:srgbClr val="FF0000"/>
              </a:solidFill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7535700" y="4386863"/>
            <a:ext cx="797700" cy="585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7443067" y="3757763"/>
            <a:ext cx="444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>
                <a:solidFill>
                  <a:srgbClr val="FF0000"/>
                </a:solidFill>
              </a:rPr>
              <a:t>X</a:t>
            </a:r>
            <a:endParaRPr sz="3400">
              <a:solidFill>
                <a:srgbClr val="FF0000"/>
              </a:solidFill>
            </a:endParaRPr>
          </a:p>
        </p:txBody>
      </p:sp>
      <p:pic>
        <p:nvPicPr>
          <p:cNvPr id="147" name="Google Shape;14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93125" y="1663764"/>
            <a:ext cx="1429700" cy="1641722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9"/>
          <p:cNvSpPr/>
          <p:nvPr/>
        </p:nvSpPr>
        <p:spPr>
          <a:xfrm>
            <a:off x="749225" y="4413000"/>
            <a:ext cx="1365600" cy="439200"/>
          </a:xfrm>
          <a:prstGeom prst="roundRect">
            <a:avLst>
              <a:gd fmla="val 13685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/>
              <a:t>-Hungarian Algorithm</a:t>
            </a:r>
            <a:endParaRPr b="1" sz="1000"/>
          </a:p>
        </p:txBody>
      </p:sp>
      <p:cxnSp>
        <p:nvCxnSpPr>
          <p:cNvPr id="149" name="Google Shape;149;p19"/>
          <p:cNvCxnSpPr>
            <a:endCxn id="132" idx="0"/>
          </p:cNvCxnSpPr>
          <p:nvPr/>
        </p:nvCxnSpPr>
        <p:spPr>
          <a:xfrm flipH="1">
            <a:off x="1432025" y="3219550"/>
            <a:ext cx="92100" cy="369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0" name="Google Shape;150;p19"/>
          <p:cNvPicPr preferRelativeResize="0"/>
          <p:nvPr/>
        </p:nvPicPr>
        <p:blipFill rotWithShape="1">
          <a:blip r:embed="rId7">
            <a:alphaModFix/>
          </a:blip>
          <a:srcRect b="0" l="36094" r="0" t="0"/>
          <a:stretch/>
        </p:blipFill>
        <p:spPr>
          <a:xfrm>
            <a:off x="2156377" y="3467050"/>
            <a:ext cx="1293000" cy="167074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9"/>
          <p:cNvSpPr txBox="1"/>
          <p:nvPr/>
        </p:nvSpPr>
        <p:spPr>
          <a:xfrm rot="-5400000">
            <a:off x="2798525" y="4125675"/>
            <a:ext cx="1877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IOU = intersection over union</a:t>
            </a:r>
            <a:endParaRPr sz="1000"/>
          </a:p>
        </p:txBody>
      </p:sp>
      <p:sp>
        <p:nvSpPr>
          <p:cNvPr id="152" name="Google Shape;152;p19"/>
          <p:cNvSpPr/>
          <p:nvPr/>
        </p:nvSpPr>
        <p:spPr>
          <a:xfrm>
            <a:off x="333375" y="5290100"/>
            <a:ext cx="5725500" cy="891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"/>
          <p:cNvSpPr txBox="1"/>
          <p:nvPr/>
        </p:nvSpPr>
        <p:spPr>
          <a:xfrm>
            <a:off x="2981375" y="5367750"/>
            <a:ext cx="1161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Degradação de rastreamento</a:t>
            </a:r>
            <a:endParaRPr sz="1100"/>
          </a:p>
        </p:txBody>
      </p:sp>
      <p:sp>
        <p:nvSpPr>
          <p:cNvPr id="154" name="Google Shape;154;p19"/>
          <p:cNvSpPr/>
          <p:nvPr/>
        </p:nvSpPr>
        <p:spPr>
          <a:xfrm>
            <a:off x="1431875" y="5355225"/>
            <a:ext cx="1365600" cy="774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Criação de trackers para objetos sem trackes correspondentes</a:t>
            </a:r>
            <a:endParaRPr sz="1000"/>
          </a:p>
        </p:txBody>
      </p:sp>
      <p:sp>
        <p:nvSpPr>
          <p:cNvPr id="155" name="Google Shape;155;p19"/>
          <p:cNvSpPr txBox="1"/>
          <p:nvPr/>
        </p:nvSpPr>
        <p:spPr>
          <a:xfrm>
            <a:off x="364675" y="5347250"/>
            <a:ext cx="1511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Criação de rastreamento</a:t>
            </a:r>
            <a:endParaRPr sz="1100"/>
          </a:p>
        </p:txBody>
      </p:sp>
      <p:sp>
        <p:nvSpPr>
          <p:cNvPr id="156" name="Google Shape;156;p19"/>
          <p:cNvSpPr/>
          <p:nvPr/>
        </p:nvSpPr>
        <p:spPr>
          <a:xfrm>
            <a:off x="4086075" y="5337800"/>
            <a:ext cx="1911600" cy="774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Período</a:t>
            </a:r>
            <a:r>
              <a:rPr lang="pt-BR" sz="1000"/>
              <a:t> inicial de probação de tracker; objetos não correspondidos; limite de incerteza </a:t>
            </a:r>
            <a:r>
              <a:rPr lang="pt-BR" sz="1000"/>
              <a:t>atribuída</a:t>
            </a:r>
            <a:r>
              <a:rPr lang="pt-BR" sz="1000"/>
              <a:t> no tracker</a:t>
            </a:r>
            <a:endParaRPr sz="1000"/>
          </a:p>
        </p:txBody>
      </p:sp>
      <p:sp>
        <p:nvSpPr>
          <p:cNvPr id="157" name="Google Shape;157;p19"/>
          <p:cNvSpPr txBox="1"/>
          <p:nvPr/>
        </p:nvSpPr>
        <p:spPr>
          <a:xfrm>
            <a:off x="5997675" y="3318575"/>
            <a:ext cx="2586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exp CNN: </a:t>
            </a:r>
            <a:r>
              <a:rPr lang="pt-BR" sz="1100" u="sng">
                <a:solidFill>
                  <a:schemeClr val="hlink"/>
                </a:solidFill>
                <a:hlinkClick r:id="rId8"/>
              </a:rPr>
              <a:t>Siamese Neural Networks</a:t>
            </a:r>
            <a:endParaRPr sz="1100"/>
          </a:p>
        </p:txBody>
      </p:sp>
      <p:pic>
        <p:nvPicPr>
          <p:cNvPr id="158" name="Google Shape;158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08199" y="1695864"/>
            <a:ext cx="1161900" cy="1526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026350" y="186575"/>
            <a:ext cx="1161900" cy="13624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9"/>
          <p:cNvPicPr preferRelativeResize="0"/>
          <p:nvPr/>
        </p:nvPicPr>
        <p:blipFill rotWithShape="1">
          <a:blip r:embed="rId11">
            <a:alphaModFix/>
          </a:blip>
          <a:srcRect b="12523" l="35450" r="0" t="13463"/>
          <a:stretch/>
        </p:blipFill>
        <p:spPr>
          <a:xfrm>
            <a:off x="1806500" y="2964950"/>
            <a:ext cx="1429700" cy="18526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 txBox="1"/>
          <p:nvPr/>
        </p:nvSpPr>
        <p:spPr>
          <a:xfrm>
            <a:off x="4268900" y="655000"/>
            <a:ext cx="1365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Object states = </a:t>
            </a:r>
            <a:endParaRPr sz="1000"/>
          </a:p>
        </p:txBody>
      </p:sp>
      <p:pic>
        <p:nvPicPr>
          <p:cNvPr id="162" name="Google Shape;162;p1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293125" y="930750"/>
            <a:ext cx="1061614" cy="32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/>
          <p:nvPr>
            <p:ph idx="2" type="pic"/>
          </p:nvPr>
        </p:nvSpPr>
        <p:spPr>
          <a:xfrm>
            <a:off x="629675" y="1944896"/>
            <a:ext cx="3740100" cy="508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pt-BR"/>
              <a:t>Visão Clássica</a:t>
            </a:r>
            <a:endParaRPr/>
          </a:p>
        </p:txBody>
      </p:sp>
      <p:sp>
        <p:nvSpPr>
          <p:cNvPr id="168" name="Google Shape;168;p20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/>
              <a:t>Visão Clássica e Redes Neurais Limitações &amp; Problemas</a:t>
            </a:r>
            <a:endParaRPr sz="4000"/>
          </a:p>
        </p:txBody>
      </p:sp>
      <p:sp>
        <p:nvSpPr>
          <p:cNvPr id="169" name="Google Shape;169;p20"/>
          <p:cNvSpPr txBox="1"/>
          <p:nvPr>
            <p:ph idx="1" type="body"/>
          </p:nvPr>
        </p:nvSpPr>
        <p:spPr>
          <a:xfrm>
            <a:off x="4707675" y="1944896"/>
            <a:ext cx="3921900" cy="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rgbClr val="75818B"/>
                </a:solidFill>
              </a:rPr>
              <a:t>Redes Neurais</a:t>
            </a:r>
            <a:endParaRPr/>
          </a:p>
        </p:txBody>
      </p:sp>
      <p:sp>
        <p:nvSpPr>
          <p:cNvPr id="170" name="Google Shape;170;p20"/>
          <p:cNvSpPr txBox="1"/>
          <p:nvPr/>
        </p:nvSpPr>
        <p:spPr>
          <a:xfrm>
            <a:off x="4527525" y="5958900"/>
            <a:ext cx="4282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Os autores.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0"/>
          <p:cNvSpPr txBox="1"/>
          <p:nvPr/>
        </p:nvSpPr>
        <p:spPr>
          <a:xfrm>
            <a:off x="358625" y="5958900"/>
            <a:ext cx="4282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Os autores.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9675" y="2529598"/>
            <a:ext cx="2000441" cy="3200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 rotWithShape="1">
          <a:blip r:embed="rId4">
            <a:alphaModFix/>
          </a:blip>
          <a:srcRect b="0" l="0" r="52718" t="0"/>
          <a:stretch/>
        </p:blipFill>
        <p:spPr>
          <a:xfrm>
            <a:off x="5741488" y="2550525"/>
            <a:ext cx="1854275" cy="315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